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3" r:id="rId1"/>
  </p:sldMasterIdLst>
  <p:notesMasterIdLst>
    <p:notesMasterId r:id="rId12"/>
  </p:notesMasterIdLst>
  <p:sldIdLst>
    <p:sldId id="257" r:id="rId2"/>
    <p:sldId id="270" r:id="rId3"/>
    <p:sldId id="278" r:id="rId4"/>
    <p:sldId id="269" r:id="rId5"/>
    <p:sldId id="272" r:id="rId6"/>
    <p:sldId id="273" r:id="rId7"/>
    <p:sldId id="274" r:id="rId8"/>
    <p:sldId id="275" r:id="rId9"/>
    <p:sldId id="276" r:id="rId10"/>
    <p:sldId id="280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eorgia" panose="02040502050405020303" pitchFamily="18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2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3"/>
  </p:normalViewPr>
  <p:slideViewPr>
    <p:cSldViewPr snapToGrid="0" snapToObjects="1">
      <p:cViewPr varScale="1">
        <p:scale>
          <a:sx n="152" d="100"/>
          <a:sy n="152" d="100"/>
        </p:scale>
        <p:origin x="47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F51286-D78A-4FD5-999E-730EC230254B}" type="datetimeFigureOut">
              <a:rPr lang="en-US" smtClean="0"/>
              <a:t>2/24/2021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B0B225-7D06-4008-83EF-1A8A4B632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54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B0B225-7D06-4008-83EF-1A8A4B63268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979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B0B225-7D06-4008-83EF-1A8A4B63268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59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B0B225-7D06-4008-83EF-1A8A4B63268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2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B0B225-7D06-4008-83EF-1A8A4B6326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359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FC1ECB9-812A-D144-A40D-505B5338EA4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071563"/>
            <a:ext cx="9144000" cy="4071937"/>
          </a:xfrm>
        </p:spPr>
        <p:txBody>
          <a:bodyPr/>
          <a:lstStyle/>
          <a:p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D7B5559A-E83F-464C-A06A-C2BE0456D84F}"/>
              </a:ext>
            </a:extLst>
          </p:cNvPr>
          <p:cNvSpPr/>
          <p:nvPr userDrawn="1"/>
        </p:nvSpPr>
        <p:spPr>
          <a:xfrm>
            <a:off x="0" y="678956"/>
            <a:ext cx="8621486" cy="1599161"/>
          </a:xfrm>
          <a:custGeom>
            <a:avLst/>
            <a:gdLst>
              <a:gd name="connsiteX0" fmla="*/ 0 w 8621486"/>
              <a:gd name="connsiteY0" fmla="*/ 0 h 1969477"/>
              <a:gd name="connsiteX1" fmla="*/ 8621486 w 8621486"/>
              <a:gd name="connsiteY1" fmla="*/ 20097 h 1969477"/>
              <a:gd name="connsiteX2" fmla="*/ 7998488 w 8621486"/>
              <a:gd name="connsiteY2" fmla="*/ 1969477 h 1969477"/>
              <a:gd name="connsiteX3" fmla="*/ 0 w 8621486"/>
              <a:gd name="connsiteY3" fmla="*/ 1969477 h 1969477"/>
              <a:gd name="connsiteX4" fmla="*/ 0 w 8621486"/>
              <a:gd name="connsiteY4" fmla="*/ 0 h 1969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21486" h="1969477">
                <a:moveTo>
                  <a:pt x="0" y="0"/>
                </a:moveTo>
                <a:lnTo>
                  <a:pt x="8621486" y="20097"/>
                </a:lnTo>
                <a:lnTo>
                  <a:pt x="7998488" y="1969477"/>
                </a:lnTo>
                <a:lnTo>
                  <a:pt x="0" y="1969477"/>
                </a:lnTo>
                <a:lnTo>
                  <a:pt x="0" y="0"/>
                </a:lnTo>
                <a:close/>
              </a:path>
            </a:pathLst>
          </a:custGeom>
          <a:solidFill>
            <a:srgbClr val="44525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E0738E-5820-F848-928B-F7F00E97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685616"/>
            <a:ext cx="8276897" cy="159250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B646B784-112E-5E44-A7F8-F159B4ED1A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041451" cy="69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31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AA30656-7B55-504B-8BC8-CE3E744DC68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693682"/>
            <a:ext cx="9144000" cy="4449817"/>
          </a:xfrm>
        </p:spPr>
        <p:txBody>
          <a:bodyPr/>
          <a:lstStyle/>
          <a:p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D7B5559A-E83F-464C-A06A-C2BE0456D84F}"/>
              </a:ext>
            </a:extLst>
          </p:cNvPr>
          <p:cNvSpPr/>
          <p:nvPr userDrawn="1"/>
        </p:nvSpPr>
        <p:spPr>
          <a:xfrm>
            <a:off x="0" y="1836683"/>
            <a:ext cx="8621486" cy="1481785"/>
          </a:xfrm>
          <a:custGeom>
            <a:avLst/>
            <a:gdLst>
              <a:gd name="connsiteX0" fmla="*/ 0 w 8621486"/>
              <a:gd name="connsiteY0" fmla="*/ 0 h 1969477"/>
              <a:gd name="connsiteX1" fmla="*/ 8621486 w 8621486"/>
              <a:gd name="connsiteY1" fmla="*/ 20097 h 1969477"/>
              <a:gd name="connsiteX2" fmla="*/ 7998488 w 8621486"/>
              <a:gd name="connsiteY2" fmla="*/ 1969477 h 1969477"/>
              <a:gd name="connsiteX3" fmla="*/ 0 w 8621486"/>
              <a:gd name="connsiteY3" fmla="*/ 1969477 h 1969477"/>
              <a:gd name="connsiteX4" fmla="*/ 0 w 8621486"/>
              <a:gd name="connsiteY4" fmla="*/ 0 h 1969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21486" h="1969477">
                <a:moveTo>
                  <a:pt x="0" y="0"/>
                </a:moveTo>
                <a:lnTo>
                  <a:pt x="8621486" y="20097"/>
                </a:lnTo>
                <a:lnTo>
                  <a:pt x="7998488" y="1969477"/>
                </a:lnTo>
                <a:lnTo>
                  <a:pt x="0" y="1969477"/>
                </a:lnTo>
                <a:lnTo>
                  <a:pt x="0" y="0"/>
                </a:lnTo>
                <a:close/>
              </a:path>
            </a:pathLst>
          </a:custGeom>
          <a:solidFill>
            <a:srgbClr val="44525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E0738E-5820-F848-928B-F7F00E979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584250"/>
            <a:ext cx="8276897" cy="1967024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B7A0AF-7553-DE4D-BBF0-D25A72BFA6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B646B784-112E-5E44-A7F8-F159B4ED1A5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2041451" cy="69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784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119217A4-8BE6-D44C-9C8F-E37FB28C521C}"/>
              </a:ext>
            </a:extLst>
          </p:cNvPr>
          <p:cNvSpPr/>
          <p:nvPr userDrawn="1"/>
        </p:nvSpPr>
        <p:spPr>
          <a:xfrm>
            <a:off x="0" y="0"/>
            <a:ext cx="8592207" cy="543910"/>
          </a:xfrm>
          <a:custGeom>
            <a:avLst/>
            <a:gdLst>
              <a:gd name="connsiteX0" fmla="*/ 7883 w 8592207"/>
              <a:gd name="connsiteY0" fmla="*/ 0 h 543910"/>
              <a:gd name="connsiteX1" fmla="*/ 8592207 w 8592207"/>
              <a:gd name="connsiteY1" fmla="*/ 0 h 543910"/>
              <a:gd name="connsiteX2" fmla="*/ 8387255 w 8592207"/>
              <a:gd name="connsiteY2" fmla="*/ 543910 h 543910"/>
              <a:gd name="connsiteX3" fmla="*/ 0 w 8592207"/>
              <a:gd name="connsiteY3" fmla="*/ 543910 h 543910"/>
              <a:gd name="connsiteX4" fmla="*/ 7883 w 8592207"/>
              <a:gd name="connsiteY4" fmla="*/ 0 h 543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92207" h="543910">
                <a:moveTo>
                  <a:pt x="7883" y="0"/>
                </a:moveTo>
                <a:lnTo>
                  <a:pt x="8592207" y="0"/>
                </a:lnTo>
                <a:lnTo>
                  <a:pt x="8387255" y="543910"/>
                </a:lnTo>
                <a:lnTo>
                  <a:pt x="0" y="543910"/>
                </a:lnTo>
                <a:lnTo>
                  <a:pt x="7883" y="0"/>
                </a:lnTo>
                <a:close/>
              </a:path>
            </a:pathLst>
          </a:custGeom>
          <a:solidFill>
            <a:srgbClr val="44525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415F9C0-6D68-BA45-9D2F-E592ECB58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7811815" cy="54391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DAFD8A-5277-1246-8E10-601E67D2C1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482FC28-A0C4-3D42-BBB2-CE05BC08073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90500" y="740979"/>
            <a:ext cx="8420100" cy="4078670"/>
          </a:xfrm>
        </p:spPr>
        <p:txBody>
          <a:bodyPr anchor="ctr"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10F4577A-E5B4-1F45-89D1-BFF1AB7D52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1812"/>
          <a:stretch/>
        </p:blipFill>
        <p:spPr>
          <a:xfrm>
            <a:off x="7740870" y="-86710"/>
            <a:ext cx="575442" cy="69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953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119217A4-8BE6-D44C-9C8F-E37FB28C521C}"/>
              </a:ext>
            </a:extLst>
          </p:cNvPr>
          <p:cNvSpPr/>
          <p:nvPr userDrawn="1"/>
        </p:nvSpPr>
        <p:spPr>
          <a:xfrm>
            <a:off x="0" y="0"/>
            <a:ext cx="8592207" cy="543910"/>
          </a:xfrm>
          <a:custGeom>
            <a:avLst/>
            <a:gdLst>
              <a:gd name="connsiteX0" fmla="*/ 7883 w 8592207"/>
              <a:gd name="connsiteY0" fmla="*/ 0 h 543910"/>
              <a:gd name="connsiteX1" fmla="*/ 8592207 w 8592207"/>
              <a:gd name="connsiteY1" fmla="*/ 0 h 543910"/>
              <a:gd name="connsiteX2" fmla="*/ 8387255 w 8592207"/>
              <a:gd name="connsiteY2" fmla="*/ 543910 h 543910"/>
              <a:gd name="connsiteX3" fmla="*/ 0 w 8592207"/>
              <a:gd name="connsiteY3" fmla="*/ 543910 h 543910"/>
              <a:gd name="connsiteX4" fmla="*/ 7883 w 8592207"/>
              <a:gd name="connsiteY4" fmla="*/ 0 h 543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92207" h="543910">
                <a:moveTo>
                  <a:pt x="7883" y="0"/>
                </a:moveTo>
                <a:lnTo>
                  <a:pt x="8592207" y="0"/>
                </a:lnTo>
                <a:lnTo>
                  <a:pt x="8387255" y="543910"/>
                </a:lnTo>
                <a:lnTo>
                  <a:pt x="0" y="543910"/>
                </a:lnTo>
                <a:lnTo>
                  <a:pt x="7883" y="0"/>
                </a:lnTo>
                <a:close/>
              </a:path>
            </a:pathLst>
          </a:custGeom>
          <a:solidFill>
            <a:srgbClr val="44525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415F9C0-6D68-BA45-9D2F-E592ECB58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7811815" cy="54391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DAFD8A-5277-1246-8E10-601E67D2C1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482FC28-A0C4-3D42-BBB2-CE05BC08073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90500" y="1213944"/>
            <a:ext cx="8420100" cy="3605703"/>
          </a:xfrm>
        </p:spPr>
        <p:txBody>
          <a:bodyPr anchor="ctr"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3"/>
              </a:buClr>
              <a:defRPr/>
            </a:lvl3pPr>
            <a:lvl4pPr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10F4577A-E5B4-1F45-89D1-BFF1AB7D52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1812"/>
          <a:stretch/>
        </p:blipFill>
        <p:spPr>
          <a:xfrm>
            <a:off x="7740870" y="-86710"/>
            <a:ext cx="575442" cy="692686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08A074-D05C-1940-976B-003E8A1D89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90500" y="552450"/>
            <a:ext cx="8420100" cy="654050"/>
          </a:xfrm>
        </p:spPr>
        <p:txBody>
          <a:bodyPr/>
          <a:lstStyle>
            <a:lvl1pPr marL="0" indent="0">
              <a:buNone/>
              <a:defRPr>
                <a:solidFill>
                  <a:srgbClr val="445256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7531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902536F6-335D-434C-B6CC-39359EFF6884}"/>
              </a:ext>
            </a:extLst>
          </p:cNvPr>
          <p:cNvSpPr/>
          <p:nvPr userDrawn="1"/>
        </p:nvSpPr>
        <p:spPr>
          <a:xfrm>
            <a:off x="0" y="0"/>
            <a:ext cx="8592207" cy="543910"/>
          </a:xfrm>
          <a:custGeom>
            <a:avLst/>
            <a:gdLst>
              <a:gd name="connsiteX0" fmla="*/ 7883 w 8592207"/>
              <a:gd name="connsiteY0" fmla="*/ 0 h 543910"/>
              <a:gd name="connsiteX1" fmla="*/ 8592207 w 8592207"/>
              <a:gd name="connsiteY1" fmla="*/ 0 h 543910"/>
              <a:gd name="connsiteX2" fmla="*/ 8387255 w 8592207"/>
              <a:gd name="connsiteY2" fmla="*/ 543910 h 543910"/>
              <a:gd name="connsiteX3" fmla="*/ 0 w 8592207"/>
              <a:gd name="connsiteY3" fmla="*/ 543910 h 543910"/>
              <a:gd name="connsiteX4" fmla="*/ 7883 w 8592207"/>
              <a:gd name="connsiteY4" fmla="*/ 0 h 543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92207" h="543910">
                <a:moveTo>
                  <a:pt x="7883" y="0"/>
                </a:moveTo>
                <a:lnTo>
                  <a:pt x="8592207" y="0"/>
                </a:lnTo>
                <a:lnTo>
                  <a:pt x="8387255" y="543910"/>
                </a:lnTo>
                <a:lnTo>
                  <a:pt x="0" y="543910"/>
                </a:lnTo>
                <a:lnTo>
                  <a:pt x="7883" y="0"/>
                </a:lnTo>
                <a:close/>
              </a:path>
            </a:pathLst>
          </a:custGeom>
          <a:solidFill>
            <a:srgbClr val="44525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1AF4C-84A1-6E45-9B4F-4DEFB2A6BE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7851229" cy="54391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E3BE601-92E7-084C-90D8-224BF0E3C3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AE07A78C-EB72-7240-A700-03660C0F232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90502" y="740979"/>
            <a:ext cx="4247492" cy="4078670"/>
          </a:xfrm>
        </p:spPr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7825617A-D204-2546-B6BE-6465074B50D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649513" y="740980"/>
            <a:ext cx="4303987" cy="407867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7D38F822-170A-5D49-B39A-48F306477C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1812"/>
          <a:stretch/>
        </p:blipFill>
        <p:spPr>
          <a:xfrm>
            <a:off x="7740870" y="-86710"/>
            <a:ext cx="575442" cy="69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404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119217A4-8BE6-D44C-9C8F-E37FB28C521C}"/>
              </a:ext>
            </a:extLst>
          </p:cNvPr>
          <p:cNvSpPr/>
          <p:nvPr userDrawn="1"/>
        </p:nvSpPr>
        <p:spPr>
          <a:xfrm>
            <a:off x="0" y="0"/>
            <a:ext cx="8592207" cy="543910"/>
          </a:xfrm>
          <a:custGeom>
            <a:avLst/>
            <a:gdLst>
              <a:gd name="connsiteX0" fmla="*/ 7883 w 8592207"/>
              <a:gd name="connsiteY0" fmla="*/ 0 h 543910"/>
              <a:gd name="connsiteX1" fmla="*/ 8592207 w 8592207"/>
              <a:gd name="connsiteY1" fmla="*/ 0 h 543910"/>
              <a:gd name="connsiteX2" fmla="*/ 8387255 w 8592207"/>
              <a:gd name="connsiteY2" fmla="*/ 543910 h 543910"/>
              <a:gd name="connsiteX3" fmla="*/ 0 w 8592207"/>
              <a:gd name="connsiteY3" fmla="*/ 543910 h 543910"/>
              <a:gd name="connsiteX4" fmla="*/ 7883 w 8592207"/>
              <a:gd name="connsiteY4" fmla="*/ 0 h 543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592207" h="543910">
                <a:moveTo>
                  <a:pt x="7883" y="0"/>
                </a:moveTo>
                <a:lnTo>
                  <a:pt x="8592207" y="0"/>
                </a:lnTo>
                <a:lnTo>
                  <a:pt x="8387255" y="543910"/>
                </a:lnTo>
                <a:lnTo>
                  <a:pt x="0" y="543910"/>
                </a:lnTo>
                <a:lnTo>
                  <a:pt x="7883" y="0"/>
                </a:lnTo>
                <a:close/>
              </a:path>
            </a:pathLst>
          </a:custGeom>
          <a:solidFill>
            <a:srgbClr val="44525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415F9C0-6D68-BA45-9D2F-E592ECB58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7827580" cy="54391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DAFD8A-5277-1246-8E10-601E67D2C1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A482FC28-A0C4-3D42-BBB2-CE05BC08073C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90500" y="4540468"/>
            <a:ext cx="8420100" cy="603031"/>
          </a:xfrm>
        </p:spPr>
        <p:txBody>
          <a:bodyPr anchor="ctr">
            <a:normAutofit/>
          </a:bodyPr>
          <a:lstStyle>
            <a:lvl1pPr marL="0" indent="0">
              <a:buNone/>
              <a:defRPr lang="en-US" sz="1800" i="1" dirty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AA0D0A-D132-514C-A253-6C4777E002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90499" y="765175"/>
            <a:ext cx="8756431" cy="3759200"/>
          </a:xfrm>
        </p:spPr>
        <p:txBody>
          <a:bodyPr/>
          <a:lstStyle/>
          <a:p>
            <a:endParaRPr lang="en-US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82EDEE8E-E31B-A74F-A110-BB97B47637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1812"/>
          <a:stretch/>
        </p:blipFill>
        <p:spPr>
          <a:xfrm>
            <a:off x="7740870" y="-86710"/>
            <a:ext cx="575442" cy="69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257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D61B7E4A-D935-5A41-9E17-BAC1451BD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8276897" cy="543910"/>
          </a:xfrm>
          <a:prstGeom prst="rect">
            <a:avLst/>
          </a:prstGeom>
        </p:spPr>
        <p:txBody>
          <a:bodyPr vert="horz" lIns="18288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23E42795-372F-EE4C-A68C-04D9C6A00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63516" y="0"/>
            <a:ext cx="680483" cy="5316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00">
                <a:solidFill>
                  <a:srgbClr val="445256"/>
                </a:solidFill>
              </a:defRPr>
            </a:lvl1pPr>
          </a:lstStyle>
          <a:p>
            <a:fld id="{D7DB8F76-31D0-8E48-9A33-E79BFE0EA87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71F3B143-53EA-2E43-8866-DBB356BA2E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500" y="552892"/>
            <a:ext cx="8420099" cy="42667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0984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5" r:id="rId2"/>
    <p:sldLayoutId id="2147483664" r:id="rId3"/>
    <p:sldLayoutId id="2147483669" r:id="rId4"/>
    <p:sldLayoutId id="2147483666" r:id="rId5"/>
    <p:sldLayoutId id="2147483668" r:id="rId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Verdana" panose="020B0604030504040204" pitchFamily="34" charset="0"/>
          <a:cs typeface="Calibri" panose="020F0502020204030204" pitchFamily="34" charset="0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Verdana" panose="020B0604030504040204" pitchFamily="34" charset="0"/>
          <a:cs typeface="Calibri" panose="020F0502020204030204" pitchFamily="34" charset="0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Verdana" panose="020B0604030504040204" pitchFamily="34" charset="0"/>
          <a:cs typeface="Calibri" panose="020F0502020204030204" pitchFamily="34" charset="0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sz="1400" kern="1200">
          <a:solidFill>
            <a:schemeClr val="tx1"/>
          </a:solidFill>
          <a:latin typeface="Calibri" panose="020F0502020204030204" pitchFamily="34" charset="0"/>
          <a:ea typeface="Verdana" panose="020B0604030504040204" pitchFamily="34" charset="0"/>
          <a:cs typeface="Calibri" panose="020F0502020204030204" pitchFamily="34" charset="0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sz="1400" kern="1200">
          <a:solidFill>
            <a:schemeClr val="tx1"/>
          </a:solidFill>
          <a:latin typeface="Calibri" panose="020F0502020204030204" pitchFamily="34" charset="0"/>
          <a:ea typeface="Verdana" panose="020B0604030504040204" pitchFamily="34" charset="0"/>
          <a:cs typeface="Calibri" panose="020F050202020403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036" userDrawn="1">
          <p15:clr>
            <a:srgbClr val="F26B43"/>
          </p15:clr>
        </p15:guide>
        <p15:guide id="2" pos="120" userDrawn="1">
          <p15:clr>
            <a:srgbClr val="F26B43"/>
          </p15:clr>
        </p15:guide>
        <p15:guide id="3" pos="5424" userDrawn="1">
          <p15:clr>
            <a:srgbClr val="F26B43"/>
          </p15:clr>
        </p15:guide>
        <p15:guide id="4" pos="56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6604194-172E-AD46-9360-703D585B0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96795"/>
            <a:ext cx="8334704" cy="1592502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An Adaptive Symplectic Integrator to Model the Mechanics of Self-Gravitating Systems</a:t>
            </a:r>
            <a:br>
              <a:rPr lang="en-US" dirty="0"/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Nishant Mishra</a:t>
            </a:r>
            <a:r>
              <a:rPr lang="en-US" sz="1800" b="0" baseline="30000" dirty="0">
                <a:solidFill>
                  <a:schemeClr val="tx1"/>
                </a:solidFill>
              </a:rPr>
              <a:t>1</a:t>
            </a:r>
            <a:r>
              <a:rPr lang="en-US" sz="1800" b="0" dirty="0">
                <a:solidFill>
                  <a:schemeClr val="tx1"/>
                </a:solidFill>
              </a:rPr>
              <a:t>,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b="0" dirty="0">
                <a:solidFill>
                  <a:schemeClr val="tx1"/>
                </a:solidFill>
              </a:rPr>
              <a:t>Ammar Hakim</a:t>
            </a:r>
            <a:r>
              <a:rPr lang="en-US" sz="1800" b="0" baseline="30000" dirty="0">
                <a:solidFill>
                  <a:schemeClr val="tx1"/>
                </a:solidFill>
              </a:rPr>
              <a:t>2</a:t>
            </a:r>
            <a:br>
              <a:rPr lang="en-US" sz="1800" b="0" dirty="0">
                <a:solidFill>
                  <a:schemeClr val="tx1"/>
                </a:solidFill>
              </a:rPr>
            </a:br>
            <a:r>
              <a:rPr lang="en-US" sz="1800" b="0" dirty="0">
                <a:solidFill>
                  <a:schemeClr val="tx1"/>
                </a:solidFill>
              </a:rPr>
              <a:t>PPPL High School Summer Internship 2020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91E7CB-8E13-B444-98B0-D78AB208D23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463516" y="0"/>
            <a:ext cx="680483" cy="531628"/>
          </a:xfrm>
        </p:spPr>
        <p:txBody>
          <a:bodyPr/>
          <a:lstStyle/>
          <a:p>
            <a:fld id="{D7DB8F76-31D0-8E48-9A33-E79BFE0EA87E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4" name="anim (3)">
            <a:hlinkClick r:id="" action="ppaction://media"/>
            <a:extLst>
              <a:ext uri="{FF2B5EF4-FFF2-40B4-BE49-F238E27FC236}">
                <a16:creationId xmlns:a16="http://schemas.microsoft.com/office/drawing/2014/main" id="{A6C80FA1-CD9C-4D52-A711-E66EFDCB9C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01785" y="2428179"/>
            <a:ext cx="3565266" cy="26736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5A648E-55E3-4382-9361-7EB2CEC61B7D}"/>
              </a:ext>
            </a:extLst>
          </p:cNvPr>
          <p:cNvSpPr txBox="1"/>
          <p:nvPr/>
        </p:nvSpPr>
        <p:spPr>
          <a:xfrm>
            <a:off x="92336" y="2997184"/>
            <a:ext cx="38172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aseline="30000" dirty="0"/>
              <a:t>1</a:t>
            </a:r>
            <a:r>
              <a:rPr lang="en-US" sz="900" dirty="0"/>
              <a:t>Princeton High School, </a:t>
            </a:r>
            <a:r>
              <a:rPr lang="en-US" sz="900" baseline="30000" dirty="0"/>
              <a:t>2</a:t>
            </a:r>
            <a:r>
              <a:rPr lang="en-US" sz="900" dirty="0"/>
              <a:t>Princeton Plasma Physics Laboratory (PPPL)</a:t>
            </a:r>
          </a:p>
        </p:txBody>
      </p:sp>
    </p:spTree>
    <p:extLst>
      <p:ext uri="{BB962C8B-B14F-4D97-AF65-F5344CB8AC3E}">
        <p14:creationId xmlns:p14="http://schemas.microsoft.com/office/powerpoint/2010/main" val="2983163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DF9E1-6B14-D349-A9CF-0DEB05E0B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A0203C-1B49-3B4E-94BB-6B1C4B5A97C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0EBDC-31CA-B94A-B4B4-5BD27AF71ED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Special thanks to </a:t>
            </a:r>
            <a:r>
              <a:rPr lang="en-US" b="1" dirty="0"/>
              <a:t>Dr. Ammar Hakim</a:t>
            </a:r>
            <a:r>
              <a:rPr lang="en-US" dirty="0"/>
              <a:t>, my research mentor, for all of the guidance he gave me for the duration of my project, as well as to </a:t>
            </a:r>
            <a:r>
              <a:rPr lang="en-US" b="1" dirty="0"/>
              <a:t>Shannon Greco</a:t>
            </a:r>
            <a:r>
              <a:rPr lang="en-US" dirty="0"/>
              <a:t>, who advised me on the logistics of the program.</a:t>
            </a: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This work was made possible by funding from the Department of Energy for the PPPL High School Summer Internship program. </a:t>
            </a:r>
          </a:p>
          <a:p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							    Thank you!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3718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6F23A0C-8C38-42A5-8266-3DFC8CA29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97" y="1265879"/>
            <a:ext cx="2862438" cy="20404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FEB6CA-4992-AE4C-BD7E-EB0558C61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776337-4886-6744-8348-64BAF4A8B5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16BA047-25E1-4E0B-AE4E-F9B3103869F2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/>
          <a:stretch>
            <a:fillRect/>
          </a:stretch>
        </p:blipFill>
        <p:spPr>
          <a:xfrm>
            <a:off x="5968305" y="1265879"/>
            <a:ext cx="2568317" cy="19402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8CE6F0-F9B2-4F68-8ABC-E65B3CBD526F}"/>
              </a:ext>
            </a:extLst>
          </p:cNvPr>
          <p:cNvSpPr txBox="1"/>
          <p:nvPr/>
        </p:nvSpPr>
        <p:spPr>
          <a:xfrm>
            <a:off x="1327451" y="3333351"/>
            <a:ext cx="1555740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Two Particles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401408-7014-4842-B51C-FAF70E6D6264}"/>
              </a:ext>
            </a:extLst>
          </p:cNvPr>
          <p:cNvSpPr txBox="1"/>
          <p:nvPr/>
        </p:nvSpPr>
        <p:spPr>
          <a:xfrm>
            <a:off x="5956601" y="3333351"/>
            <a:ext cx="2201516" cy="4001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Billions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of Particles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7B0BC4-2FB4-4D85-9EA5-9E6A037FD7DD}"/>
              </a:ext>
            </a:extLst>
          </p:cNvPr>
          <p:cNvSpPr txBox="1"/>
          <p:nvPr/>
        </p:nvSpPr>
        <p:spPr>
          <a:xfrm>
            <a:off x="2848762" y="4204794"/>
            <a:ext cx="3608044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middle-range  (10s, 100s, 1000s) </a:t>
            </a:r>
          </a:p>
        </p:txBody>
      </p:sp>
      <p:sp>
        <p:nvSpPr>
          <p:cNvPr id="15" name="Arrow: Left-Right-Up 14">
            <a:extLst>
              <a:ext uri="{FF2B5EF4-FFF2-40B4-BE49-F238E27FC236}">
                <a16:creationId xmlns:a16="http://schemas.microsoft.com/office/drawing/2014/main" id="{822940AF-ECFE-4D5D-BA8F-4010AC4F017A}"/>
              </a:ext>
            </a:extLst>
          </p:cNvPr>
          <p:cNvSpPr/>
          <p:nvPr/>
        </p:nvSpPr>
        <p:spPr>
          <a:xfrm rot="10800000">
            <a:off x="2946019" y="1991048"/>
            <a:ext cx="3413531" cy="2037250"/>
          </a:xfrm>
          <a:prstGeom prst="leftRightUpArrow">
            <a:avLst>
              <a:gd name="adj1" fmla="val 3691"/>
              <a:gd name="adj2" fmla="val 6507"/>
              <a:gd name="adj3" fmla="val 1271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FC1546-D1E0-4C0A-8B82-92228DA891A4}"/>
              </a:ext>
            </a:extLst>
          </p:cNvPr>
          <p:cNvSpPr txBox="1"/>
          <p:nvPr/>
        </p:nvSpPr>
        <p:spPr>
          <a:xfrm>
            <a:off x="5968305" y="966273"/>
            <a:ext cx="357884" cy="2462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[1]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BA30BE-0D77-4416-9C10-B09117F00478}"/>
              </a:ext>
            </a:extLst>
          </p:cNvPr>
          <p:cNvSpPr txBox="1"/>
          <p:nvPr/>
        </p:nvSpPr>
        <p:spPr>
          <a:xfrm>
            <a:off x="0" y="4943444"/>
            <a:ext cx="3559310" cy="20005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700" dirty="0">
                <a:latin typeface="Calibri" panose="020F0502020204030204" pitchFamily="34" charset="0"/>
                <a:cs typeface="Calibri" panose="020F0502020204030204" pitchFamily="34" charset="0"/>
              </a:rPr>
              <a:t>[1]: </a:t>
            </a:r>
            <a:r>
              <a:rPr lang="es-ES" sz="700" i="1" dirty="0">
                <a:latin typeface="Calibri" panose="020F0502020204030204" pitchFamily="34" charset="0"/>
                <a:cs typeface="Calibri" panose="020F0502020204030204" pitchFamily="34" charset="0"/>
              </a:rPr>
              <a:t>ESA/Hubble &amp; NASA, D. Rosario et al</a:t>
            </a:r>
            <a:r>
              <a:rPr lang="es-ES" sz="7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r>
              <a:rPr lang="en-US" sz="70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747749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EB6CA-4992-AE4C-BD7E-EB0558C61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Understand/Model These Systems?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776337-4886-6744-8348-64BAF4A8B5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F79368-C9A3-9A41-8ED1-37CE92B3E14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Here at PPPL: Keeping fast, hot ions within range for fusion in tokamaks like NSTX-U</a:t>
            </a:r>
          </a:p>
          <a:p>
            <a:endParaRPr lang="en-US" dirty="0"/>
          </a:p>
          <a:p>
            <a:r>
              <a:rPr lang="en-US" dirty="0"/>
              <a:t>Interesting Questions</a:t>
            </a:r>
          </a:p>
          <a:p>
            <a:pPr lvl="1"/>
            <a:r>
              <a:rPr lang="en-US" dirty="0"/>
              <a:t>Stability of our Solar System</a:t>
            </a:r>
          </a:p>
          <a:p>
            <a:pPr lvl="1"/>
            <a:r>
              <a:rPr lang="en-US" dirty="0"/>
              <a:t>Possibility of “Planet 9” being a planet-mass black hole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7EB87E-1737-4E3E-93BD-929A66876142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/>
          <a:stretch>
            <a:fillRect/>
          </a:stretch>
        </p:blipFill>
        <p:spPr>
          <a:xfrm>
            <a:off x="5423846" y="720126"/>
            <a:ext cx="2710245" cy="2076117"/>
          </a:xfrm>
          <a:prstGeom prst="rect">
            <a:avLst/>
          </a:prstGeom>
        </p:spPr>
      </p:pic>
      <p:pic>
        <p:nvPicPr>
          <p:cNvPr id="1026" name="Picture 2" descr="The solar system: Facts about our cosmic neighborhood | Live Science">
            <a:extLst>
              <a:ext uri="{FF2B5EF4-FFF2-40B4-BE49-F238E27FC236}">
                <a16:creationId xmlns:a16="http://schemas.microsoft.com/office/drawing/2014/main" id="{E1759070-59E0-46BC-B606-251EB2408F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9797" y="2897523"/>
            <a:ext cx="2707536" cy="2034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039472-DF72-402B-B6F2-CC7E9F25BCFB}"/>
              </a:ext>
            </a:extLst>
          </p:cNvPr>
          <p:cNvSpPr txBox="1"/>
          <p:nvPr/>
        </p:nvSpPr>
        <p:spPr>
          <a:xfrm>
            <a:off x="8137333" y="691210"/>
            <a:ext cx="357884" cy="2462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[2]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DB8538-78F2-4EB4-973E-ECBE5751BF96}"/>
              </a:ext>
            </a:extLst>
          </p:cNvPr>
          <p:cNvSpPr txBox="1"/>
          <p:nvPr/>
        </p:nvSpPr>
        <p:spPr>
          <a:xfrm>
            <a:off x="8137333" y="2897523"/>
            <a:ext cx="357884" cy="2462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alibri" panose="020F0502020204030204" pitchFamily="34" charset="0"/>
                <a:cs typeface="Calibri" panose="020F0502020204030204" pitchFamily="34" charset="0"/>
              </a:rPr>
              <a:t>[3]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FFBB62-3BFA-46F0-A30A-6021E47A7095}"/>
              </a:ext>
            </a:extLst>
          </p:cNvPr>
          <p:cNvSpPr txBox="1"/>
          <p:nvPr/>
        </p:nvSpPr>
        <p:spPr>
          <a:xfrm>
            <a:off x="0" y="4620280"/>
            <a:ext cx="4837245" cy="5232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700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[2]: </a:t>
            </a:r>
            <a:r>
              <a:rPr lang="en-US" sz="700" i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Outside view of the NSTX reactor [Digital image]. (n.d.). Retrieved from https://en.wikipedia.org/wiki/National_Spherical_Torus_Experiment#/media/File:NSTX.jpg</a:t>
            </a:r>
          </a:p>
          <a:p>
            <a:r>
              <a:rPr lang="en-US" sz="700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[3]: </a:t>
            </a:r>
            <a:r>
              <a:rPr lang="en-US" sz="700" i="1" dirty="0">
                <a:effectLst/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[Digital image]. (2019, November 22). Retrieved August 08, 2020, from https://www.nasa.gov/ames/press-release/nasa-selects-new-research-teams-to-further-solar-system-exploration-research</a:t>
            </a:r>
          </a:p>
        </p:txBody>
      </p:sp>
    </p:spTree>
    <p:extLst>
      <p:ext uri="{BB962C8B-B14F-4D97-AF65-F5344CB8AC3E}">
        <p14:creationId xmlns:p14="http://schemas.microsoft.com/office/powerpoint/2010/main" val="1065534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5974C-1951-6249-BC75-00BE886CE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7851229" cy="543910"/>
          </a:xfrm>
        </p:spPr>
        <p:txBody>
          <a:bodyPr anchor="ctr">
            <a:normAutofit/>
          </a:bodyPr>
          <a:lstStyle/>
          <a:p>
            <a:r>
              <a:rPr lang="en-US" dirty="0"/>
              <a:t>Feasibility Test – Simple Harmonic Oscillator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A463FB-4FBC-914F-8AB4-E8485E42B9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463516" y="0"/>
            <a:ext cx="680483" cy="53162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DB8F76-31D0-8E48-9A33-E79BFE0EA87E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78BD07-BA10-9142-A3B6-8B2914A3F0B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90502" y="740979"/>
            <a:ext cx="4247492" cy="4078670"/>
          </a:xfrm>
        </p:spPr>
        <p:txBody>
          <a:bodyPr anchor="ctr">
            <a:normAutofit/>
          </a:bodyPr>
          <a:lstStyle/>
          <a:p>
            <a:r>
              <a:rPr lang="en-US" dirty="0"/>
              <a:t>Begun with modeling the motion and energy of the simple harmonic oscillator</a:t>
            </a:r>
          </a:p>
          <a:p>
            <a:pPr lvl="1"/>
            <a:r>
              <a:rPr lang="en-US" dirty="0"/>
              <a:t>Modeled under a second-order leapfrog scheme</a:t>
            </a:r>
          </a:p>
          <a:p>
            <a:pPr lvl="1"/>
            <a:r>
              <a:rPr lang="en-US" dirty="0"/>
              <a:t>Computed and plotted in Python</a:t>
            </a:r>
          </a:p>
          <a:p>
            <a:r>
              <a:rPr lang="en-US" dirty="0"/>
              <a:t>Accurate “Location Plot”</a:t>
            </a:r>
          </a:p>
          <a:p>
            <a:r>
              <a:rPr lang="en-US" dirty="0"/>
              <a:t>Having no outside forces should yield a constant total energy plot, but it’s sinusoidal instead- characteristic of all leapfrog integrators.</a:t>
            </a:r>
          </a:p>
        </p:txBody>
      </p:sp>
      <p:pic>
        <p:nvPicPr>
          <p:cNvPr id="24" name="Content Placeholder 2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18F352E4-380A-4354-B860-240A49F5E19A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4359112" y="1070772"/>
            <a:ext cx="2960657" cy="3419084"/>
          </a:xfrm>
        </p:spPr>
      </p:pic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0F1D3B14-C97A-40B6-9863-E72AC4CA7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0886" y="1808083"/>
            <a:ext cx="1712612" cy="16696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11757D2-EA2B-4523-B1B2-FBB12B74DE82}"/>
              </a:ext>
            </a:extLst>
          </p:cNvPr>
          <p:cNvSpPr txBox="1"/>
          <p:nvPr/>
        </p:nvSpPr>
        <p:spPr>
          <a:xfrm>
            <a:off x="4822703" y="910261"/>
            <a:ext cx="20334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/>
              <a:t>SHM Location/Energy Plots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724358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EB6CA-4992-AE4C-BD7E-EB0558C61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Two/Three Body Problem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776337-4886-6744-8348-64BAF4A8B5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F79368-C9A3-9A41-8ED1-37CE92B3E14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Plots of the two and three body problem under the leapfrog scheme with given test parameters </a:t>
            </a:r>
          </a:p>
          <a:p>
            <a:pPr lvl="1"/>
            <a:r>
              <a:rPr lang="en-US" dirty="0"/>
              <a:t>Computed with C, plotted with Python</a:t>
            </a:r>
          </a:p>
          <a:p>
            <a:pPr lvl="1"/>
            <a:r>
              <a:rPr lang="en-US" dirty="0"/>
              <a:t>Computation was done between each pair of particles in the system</a:t>
            </a:r>
          </a:p>
          <a:p>
            <a:pPr lvl="1"/>
            <a:endParaRPr lang="en-US" dirty="0"/>
          </a:p>
          <a:p>
            <a:r>
              <a:rPr lang="en-US" dirty="0"/>
              <a:t>Integrator Weaknesses:</a:t>
            </a:r>
          </a:p>
          <a:p>
            <a:pPr lvl="1"/>
            <a:r>
              <a:rPr lang="en-US" dirty="0"/>
              <a:t>Fixed time step (dt) makes it possible to miss finer levels of physical interaction when particles are near each other</a:t>
            </a:r>
          </a:p>
          <a:p>
            <a:pPr lvl="1"/>
            <a:r>
              <a:rPr lang="en-US" dirty="0"/>
              <a:t>“Total Energy” plot is sinusoidal instead of constant</a:t>
            </a:r>
          </a:p>
          <a:p>
            <a:pPr lvl="1"/>
            <a:r>
              <a:rPr lang="en-US" dirty="0"/>
              <a:t>Limited to two/three bodies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AD0F51C-227A-4B64-9891-9B9F7986ED30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/>
          <a:stretch>
            <a:fillRect/>
          </a:stretch>
        </p:blipFill>
        <p:spPr>
          <a:xfrm>
            <a:off x="4649788" y="1047773"/>
            <a:ext cx="4303712" cy="325381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AEADED4-E96B-4579-984F-D7BB001EBA92}"/>
              </a:ext>
            </a:extLst>
          </p:cNvPr>
          <p:cNvSpPr txBox="1"/>
          <p:nvPr/>
        </p:nvSpPr>
        <p:spPr>
          <a:xfrm>
            <a:off x="4706008" y="841915"/>
            <a:ext cx="205844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/>
              <a:t>2- And 3- Body Location Plots</a:t>
            </a:r>
            <a:endParaRPr lang="en-US" sz="9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0C94C9-87E8-4F12-B212-FA15F0BCD22A}"/>
              </a:ext>
            </a:extLst>
          </p:cNvPr>
          <p:cNvSpPr txBox="1"/>
          <p:nvPr/>
        </p:nvSpPr>
        <p:spPr>
          <a:xfrm>
            <a:off x="7038409" y="816941"/>
            <a:ext cx="20334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/>
              <a:t>2- And 3-Body Energy Plots</a:t>
            </a:r>
            <a:endParaRPr lang="en-US" sz="9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E66480-12F9-4033-BE15-7961BC0A966A}"/>
              </a:ext>
            </a:extLst>
          </p:cNvPr>
          <p:cNvSpPr txBox="1"/>
          <p:nvPr/>
        </p:nvSpPr>
        <p:spPr>
          <a:xfrm>
            <a:off x="4571999" y="4404254"/>
            <a:ext cx="215715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u="sng" dirty="0"/>
              <a:t>Location Plots Key</a:t>
            </a:r>
            <a:r>
              <a:rPr lang="en-US" sz="1000" u="sng" dirty="0"/>
              <a:t> </a:t>
            </a:r>
          </a:p>
          <a:p>
            <a:pPr algn="ctr"/>
            <a:r>
              <a:rPr lang="en-US" sz="800" dirty="0"/>
              <a:t>Each curve (Red, Green, Blue) represents the path/behavior of a different particle.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0A3D70-21B8-49BB-BA9F-6C356976D24E}"/>
              </a:ext>
            </a:extLst>
          </p:cNvPr>
          <p:cNvSpPr txBox="1"/>
          <p:nvPr/>
        </p:nvSpPr>
        <p:spPr>
          <a:xfrm>
            <a:off x="6729153" y="4404254"/>
            <a:ext cx="2298469" cy="49244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u="sng" dirty="0"/>
              <a:t>Energy Plots Key</a:t>
            </a:r>
          </a:p>
          <a:p>
            <a:pPr algn="ctr"/>
            <a:r>
              <a:rPr lang="en-US" sz="800" dirty="0"/>
              <a:t>Red, Green Blue – Total Particle Energies</a:t>
            </a:r>
          </a:p>
          <a:p>
            <a:pPr algn="ctr"/>
            <a:r>
              <a:rPr lang="en-US" sz="800" dirty="0"/>
              <a:t>Yellow – System Total Energy</a:t>
            </a:r>
          </a:p>
        </p:txBody>
      </p:sp>
    </p:spTree>
    <p:extLst>
      <p:ext uri="{BB962C8B-B14F-4D97-AF65-F5344CB8AC3E}">
        <p14:creationId xmlns:p14="http://schemas.microsoft.com/office/powerpoint/2010/main" val="986745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526B6-F7C8-4BD8-B905-514CC1EB0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Adaptive Time-Stepping Algorithmic Structure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37B69BB-C068-447C-BDBA-3FD31E0D83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01648-032D-407F-AA77-B1B83680792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To fix the possibility of missing physical interaction with a time step that is too large, we decided to add an adaptive time-stepping algorithm to the original C code. The new algorithm computes three values each loop – the locations of the particle with the original time step, a doubled time step, and a halved time step.</a:t>
            </a:r>
          </a:p>
          <a:p>
            <a:pPr lvl="1"/>
            <a:r>
              <a:rPr lang="en-US" dirty="0"/>
              <a:t>If the distance between the locations of the halved time step and the original is too large -&gt; the </a:t>
            </a:r>
            <a:r>
              <a:rPr lang="en-US" b="1" dirty="0"/>
              <a:t>halved</a:t>
            </a:r>
            <a:r>
              <a:rPr lang="en-US" b="1" i="1" dirty="0"/>
              <a:t> </a:t>
            </a:r>
            <a:r>
              <a:rPr lang="en-US" dirty="0"/>
              <a:t>time step becomes the new default </a:t>
            </a:r>
          </a:p>
          <a:p>
            <a:pPr lvl="2"/>
            <a:r>
              <a:rPr lang="en-US" dirty="0"/>
              <a:t>Improves the accuracy of the integrator during close particle interactions</a:t>
            </a:r>
          </a:p>
          <a:p>
            <a:pPr lvl="1"/>
            <a:r>
              <a:rPr lang="en-US" dirty="0"/>
              <a:t>If the distance between the locations of the doubled time step and the original is too small -&gt; the </a:t>
            </a:r>
            <a:r>
              <a:rPr lang="en-US" b="1" dirty="0"/>
              <a:t>doubled</a:t>
            </a:r>
            <a:r>
              <a:rPr lang="en-US" dirty="0"/>
              <a:t> time step becomes the new default</a:t>
            </a:r>
          </a:p>
          <a:p>
            <a:pPr lvl="2"/>
            <a:r>
              <a:rPr lang="en-US" dirty="0"/>
              <a:t>Helps speed up the computation time of the algorithm</a:t>
            </a:r>
          </a:p>
        </p:txBody>
      </p:sp>
    </p:spTree>
    <p:extLst>
      <p:ext uri="{BB962C8B-B14F-4D97-AF65-F5344CB8AC3E}">
        <p14:creationId xmlns:p14="http://schemas.microsoft.com/office/powerpoint/2010/main" val="588135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F87F8-A874-41E2-A8B7-EE840C2A1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"/>
            <a:ext cx="7851229" cy="543910"/>
          </a:xfrm>
        </p:spPr>
        <p:txBody>
          <a:bodyPr anchor="ctr">
            <a:normAutofit/>
          </a:bodyPr>
          <a:lstStyle/>
          <a:p>
            <a:r>
              <a:rPr lang="en-US" dirty="0"/>
              <a:t>Jumping to N-Bodies/8 Body Test Case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2D629B-F3FA-4E09-9170-C83FBCC2E8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463516" y="0"/>
            <a:ext cx="680483" cy="531628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7DB8F76-31D0-8E48-9A33-E79BFE0EA87E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44B7A19C-B067-4B5D-AE33-B5742D7F15B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90502" y="740979"/>
            <a:ext cx="3920860" cy="4078670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Next, the leapfrog integrator code was generalized to plot any number of bodies for a set time interval</a:t>
            </a:r>
          </a:p>
          <a:p>
            <a:r>
              <a:rPr lang="en-US" dirty="0"/>
              <a:t>Tested with eight bodies distributed randomly within a 100-meter sphere and given a random velocity between -0.1 m/s to 0.1 m/s</a:t>
            </a:r>
          </a:p>
          <a:p>
            <a:r>
              <a:rPr lang="en-US" dirty="0"/>
              <a:t>Test Notes:</a:t>
            </a:r>
          </a:p>
          <a:p>
            <a:pPr lvl="1"/>
            <a:r>
              <a:rPr lang="en-US" dirty="0"/>
              <a:t>Couple of binary sub-systems and three particle ejections</a:t>
            </a:r>
          </a:p>
          <a:p>
            <a:pPr lvl="1"/>
            <a:r>
              <a:rPr lang="en-US" dirty="0"/>
              <a:t>“Combined Energy” plot (purple) is fairly level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D9340D-FF31-4D62-BAA0-DF03DDD4D430}"/>
              </a:ext>
            </a:extLst>
          </p:cNvPr>
          <p:cNvSpPr txBox="1"/>
          <p:nvPr/>
        </p:nvSpPr>
        <p:spPr>
          <a:xfrm>
            <a:off x="4485825" y="4404254"/>
            <a:ext cx="224332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u="sng" dirty="0"/>
              <a:t>Total Energy Key</a:t>
            </a:r>
            <a:r>
              <a:rPr lang="en-US" sz="1000" u="sng" dirty="0"/>
              <a:t> </a:t>
            </a:r>
          </a:p>
          <a:p>
            <a:r>
              <a:rPr lang="en-US" sz="800" dirty="0"/>
              <a:t>Orange/Green – Total Kinetic/Potential Energy</a:t>
            </a:r>
          </a:p>
          <a:p>
            <a:r>
              <a:rPr lang="en-US" sz="800" dirty="0"/>
              <a:t>Blue - Combined Energy (Potential + Kinetic)</a:t>
            </a:r>
          </a:p>
        </p:txBody>
      </p:sp>
      <p:pic>
        <p:nvPicPr>
          <p:cNvPr id="7" name="Content Placeholder 37" descr="A close up of a map&#10;&#10;Description automatically generated">
            <a:extLst>
              <a:ext uri="{FF2B5EF4-FFF2-40B4-BE49-F238E27FC236}">
                <a16:creationId xmlns:a16="http://schemas.microsoft.com/office/drawing/2014/main" id="{C417F150-C78E-4DE1-A4B2-BF52BA2C9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7994" y="1070607"/>
            <a:ext cx="4515507" cy="32814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D2CCFA-F2B9-4A22-B9B5-B5CFD075121B}"/>
              </a:ext>
            </a:extLst>
          </p:cNvPr>
          <p:cNvSpPr txBox="1"/>
          <p:nvPr/>
        </p:nvSpPr>
        <p:spPr>
          <a:xfrm>
            <a:off x="6628407" y="839775"/>
            <a:ext cx="24456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/>
              <a:t>8-Body Kinetic/Potential Energy Plots</a:t>
            </a:r>
            <a:endParaRPr lang="en-US" sz="9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570742-C635-4285-9E9B-FE189420AF36}"/>
              </a:ext>
            </a:extLst>
          </p:cNvPr>
          <p:cNvSpPr txBox="1"/>
          <p:nvPr/>
        </p:nvSpPr>
        <p:spPr>
          <a:xfrm>
            <a:off x="4572000" y="839775"/>
            <a:ext cx="203347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/>
              <a:t>8-Body Location Plot</a:t>
            </a:r>
            <a:endParaRPr lang="en-US" sz="9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5DC060-5B7E-4B3B-B838-546507F7F56E}"/>
              </a:ext>
            </a:extLst>
          </p:cNvPr>
          <p:cNvSpPr txBox="1"/>
          <p:nvPr/>
        </p:nvSpPr>
        <p:spPr>
          <a:xfrm>
            <a:off x="6729153" y="4404254"/>
            <a:ext cx="2298469" cy="61555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u="sng" dirty="0"/>
              <a:t>Location, KE, PE Key</a:t>
            </a:r>
          </a:p>
          <a:p>
            <a:pPr algn="ctr"/>
            <a:r>
              <a:rPr lang="en-US" sz="800" dirty="0"/>
              <a:t>Each curve represents the path/behavior of a different particle, with the eight different colors corresponding across the three plots</a:t>
            </a:r>
          </a:p>
        </p:txBody>
      </p:sp>
    </p:spTree>
    <p:extLst>
      <p:ext uri="{BB962C8B-B14F-4D97-AF65-F5344CB8AC3E}">
        <p14:creationId xmlns:p14="http://schemas.microsoft.com/office/powerpoint/2010/main" val="1045581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EB6CA-4992-AE4C-BD7E-EB0558C61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Animation – Integrator Strengths and Weaknesses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776337-4886-6744-8348-64BAF4A8B5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F79368-C9A3-9A41-8ED1-37CE92B3E147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Animated to model five of the particles in the eight-body system (</a:t>
            </a:r>
            <a:r>
              <a:rPr lang="en-US" i="0" dirty="0">
                <a:solidFill>
                  <a:srgbClr val="282829"/>
                </a:solidFill>
                <a:effectLst/>
                <a:latin typeface="-apple-system"/>
              </a:rPr>
              <a:t>~</a:t>
            </a:r>
            <a:r>
              <a:rPr lang="en-US" dirty="0"/>
              <a:t>6.5k seconds, </a:t>
            </a:r>
            <a:r>
              <a:rPr lang="en-US" i="0" dirty="0">
                <a:solidFill>
                  <a:srgbClr val="282829"/>
                </a:solidFill>
                <a:effectLst/>
                <a:latin typeface="-apple-system"/>
              </a:rPr>
              <a:t>~330k data points)</a:t>
            </a:r>
            <a:endParaRPr lang="en-US" dirty="0"/>
          </a:p>
          <a:p>
            <a:r>
              <a:rPr lang="en-US" dirty="0"/>
              <a:t>Blue/Purple particle binary gets separated by close interactions (</a:t>
            </a:r>
            <a:r>
              <a:rPr lang="en-US" i="0" dirty="0">
                <a:solidFill>
                  <a:srgbClr val="282829"/>
                </a:solidFill>
                <a:effectLst/>
                <a:latin typeface="-apple-system"/>
              </a:rPr>
              <a:t>~</a:t>
            </a:r>
            <a:r>
              <a:rPr lang="en-US" dirty="0"/>
              <a:t>3.1k sec) and eventually yields a Blue/Red particle binary</a:t>
            </a:r>
          </a:p>
          <a:p>
            <a:r>
              <a:rPr lang="en-US" dirty="0"/>
              <a:t>Absence of pseudo-force commonly found in other integrators allows for the modeling of these binary captures/transfers</a:t>
            </a:r>
          </a:p>
        </p:txBody>
      </p:sp>
      <p:pic>
        <p:nvPicPr>
          <p:cNvPr id="6" name="anim (3)">
            <a:hlinkClick r:id="" action="ppaction://media"/>
            <a:extLst>
              <a:ext uri="{FF2B5EF4-FFF2-40B4-BE49-F238E27FC236}">
                <a16:creationId xmlns:a16="http://schemas.microsoft.com/office/drawing/2014/main" id="{32AD4899-1C9E-4B86-A839-6350038DC500}"/>
              </a:ext>
            </a:extLst>
          </p:cNvPr>
          <p:cNvPicPr>
            <a:picLocks noGrp="1" noChangeAspect="1"/>
          </p:cNvPicPr>
          <p:nvPr>
            <p:ph sz="quarter" idx="1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15660" y="1219645"/>
            <a:ext cx="4526740" cy="339463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B54EED-8708-4AFF-96B1-A51B527ECED4}"/>
              </a:ext>
            </a:extLst>
          </p:cNvPr>
          <p:cNvSpPr txBox="1"/>
          <p:nvPr/>
        </p:nvSpPr>
        <p:spPr>
          <a:xfrm>
            <a:off x="5571766" y="984900"/>
            <a:ext cx="27738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/>
              <a:t>Animated 8-Body Location Plot (5 Particles)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03470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2A8C6-EF8F-46B5-BCA8-F1AA6E8D9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Future Directions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01620A-4F14-4BBA-A6EC-73C7BD0F3B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B8F76-31D0-8E48-9A33-E79BFE0EA87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771C67-5F80-4D90-9592-83E938DF311E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  <a:p>
            <a:pPr lvl="1"/>
            <a:r>
              <a:rPr lang="en-US" dirty="0"/>
              <a:t>A user-friendly, adaptive leapfrog integrator that can be used to simulate a wide range of self-gravitating systems consisting of a large number of particles – useful for studying the statistical mechanics of gravitational/electromagnetic systems.</a:t>
            </a:r>
          </a:p>
          <a:p>
            <a:endParaRPr lang="en-US" dirty="0"/>
          </a:p>
          <a:p>
            <a:r>
              <a:rPr lang="en-US" dirty="0"/>
              <a:t>Future Directions</a:t>
            </a:r>
          </a:p>
          <a:p>
            <a:pPr lvl="1"/>
            <a:r>
              <a:rPr lang="en-US" dirty="0"/>
              <a:t>Swap out the Leapfrog scheme with other schemes (ex. Runge-</a:t>
            </a:r>
            <a:r>
              <a:rPr lang="en-US" dirty="0" err="1"/>
              <a:t>Kutta</a:t>
            </a:r>
            <a:r>
              <a:rPr lang="en-US" dirty="0"/>
              <a:t>) and compare the difference in location and energy plot</a:t>
            </a:r>
          </a:p>
          <a:p>
            <a:pPr lvl="1"/>
            <a:r>
              <a:rPr lang="en-US" dirty="0"/>
              <a:t>Determine the stability or stochasticity of systems in question – take each particle and add trace “ghost” particles that move under the influence of forces already existing in the system with slightly perturbed initial velocities.</a:t>
            </a:r>
          </a:p>
        </p:txBody>
      </p:sp>
    </p:spTree>
    <p:extLst>
      <p:ext uri="{BB962C8B-B14F-4D97-AF65-F5344CB8AC3E}">
        <p14:creationId xmlns:p14="http://schemas.microsoft.com/office/powerpoint/2010/main" val="2298231548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PPPL Theme 2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A21E1F"/>
      </a:accent5>
      <a:accent6>
        <a:srgbClr val="7AB775"/>
      </a:accent6>
      <a:hlink>
        <a:srgbClr val="2C89C5"/>
      </a:hlink>
      <a:folHlink>
        <a:srgbClr val="2B7FAB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1768</TotalTime>
  <Words>928</Words>
  <Application>Microsoft Office PowerPoint</Application>
  <PresentationFormat>On-screen Show (16:9)</PresentationFormat>
  <Paragraphs>92</Paragraphs>
  <Slides>10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-apple-system</vt:lpstr>
      <vt:lpstr>arial</vt:lpstr>
      <vt:lpstr>Georgia</vt:lpstr>
      <vt:lpstr>Default Theme</vt:lpstr>
      <vt:lpstr>An Adaptive Symplectic Integrator to Model the Mechanics of Self-Gravitating Systems  Nishant Mishra1, Ammar Hakim2 PPPL High School Summer Internship 2020</vt:lpstr>
      <vt:lpstr>Introduction</vt:lpstr>
      <vt:lpstr>Why Understand/Model These Systems?</vt:lpstr>
      <vt:lpstr>Feasibility Test – Simple Harmonic Oscillator</vt:lpstr>
      <vt:lpstr>The Two/Three Body Problem</vt:lpstr>
      <vt:lpstr>Adaptive Time-Stepping Algorithmic Structure</vt:lpstr>
      <vt:lpstr>Jumping to N-Bodies/8 Body Test Case</vt:lpstr>
      <vt:lpstr>Final Animation – Integrator Strengths and Weaknesses</vt:lpstr>
      <vt:lpstr>Conclusion and Future Directions</vt:lpstr>
      <vt:lpstr>Acknowledgements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Adaptive Leapfrog Integrator to Model the Mechanics of Self-Gravitating Systems  Nishant Mishra, Ammar Hakim High School Summer Internship 2020</dc:title>
  <dc:creator>Nishant Mishra</dc:creator>
  <cp:lastModifiedBy>Nishant Mishra</cp:lastModifiedBy>
  <cp:revision>30</cp:revision>
  <dcterms:created xsi:type="dcterms:W3CDTF">2020-08-06T23:47:05Z</dcterms:created>
  <dcterms:modified xsi:type="dcterms:W3CDTF">2021-02-24T21:49:30Z</dcterms:modified>
</cp:coreProperties>
</file>

<file path=docProps/thumbnail.jpeg>
</file>